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sldIdLst>
    <p:sldId id="256" r:id="rId2"/>
    <p:sldId id="258" r:id="rId3"/>
    <p:sldId id="26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66FFFF"/>
    <a:srgbClr val="66FFCC"/>
    <a:srgbClr val="00FF99"/>
    <a:srgbClr val="33CC33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99" d="100"/>
          <a:sy n="99" d="100"/>
        </p:scale>
        <p:origin x="-534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1E7E76B1-C0AF-41A5-9EEB-D05E1D3704A8}" type="datetimeFigureOut">
              <a:rPr lang="en-US" smtClean="0"/>
              <a:pPr/>
              <a:t>5/3/2011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6232CB41-BC8E-48B8-B9F4-51E6645D976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E7E76B1-C0AF-41A5-9EEB-D05E1D3704A8}" type="datetimeFigureOut">
              <a:rPr lang="en-US" smtClean="0"/>
              <a:pPr/>
              <a:t>5/3/2011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32CB41-BC8E-48B8-B9F4-51E6645D976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E7E76B1-C0AF-41A5-9EEB-D05E1D3704A8}" type="datetimeFigureOut">
              <a:rPr lang="en-US" smtClean="0"/>
              <a:pPr/>
              <a:t>5/3/2011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32CB41-BC8E-48B8-B9F4-51E6645D976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E7E76B1-C0AF-41A5-9EEB-D05E1D3704A8}" type="datetimeFigureOut">
              <a:rPr lang="en-US" smtClean="0"/>
              <a:pPr/>
              <a:t>5/3/2011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32CB41-BC8E-48B8-B9F4-51E6645D976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E7E76B1-C0AF-41A5-9EEB-D05E1D3704A8}" type="datetimeFigureOut">
              <a:rPr lang="en-US" smtClean="0"/>
              <a:pPr/>
              <a:t>5/3/2011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32CB41-BC8E-48B8-B9F4-51E6645D976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E7E76B1-C0AF-41A5-9EEB-D05E1D3704A8}" type="datetimeFigureOut">
              <a:rPr lang="en-US" smtClean="0"/>
              <a:pPr/>
              <a:t>5/3/2011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32CB41-BC8E-48B8-B9F4-51E6645D976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E7E76B1-C0AF-41A5-9EEB-D05E1D3704A8}" type="datetimeFigureOut">
              <a:rPr lang="en-US" smtClean="0"/>
              <a:pPr/>
              <a:t>5/3/2011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32CB41-BC8E-48B8-B9F4-51E6645D976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E7E76B1-C0AF-41A5-9EEB-D05E1D3704A8}" type="datetimeFigureOut">
              <a:rPr lang="en-US" smtClean="0"/>
              <a:pPr/>
              <a:t>5/3/2011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32CB41-BC8E-48B8-B9F4-51E6645D976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E7E76B1-C0AF-41A5-9EEB-D05E1D3704A8}" type="datetimeFigureOut">
              <a:rPr lang="en-US" smtClean="0"/>
              <a:pPr/>
              <a:t>5/3/2011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32CB41-BC8E-48B8-B9F4-51E6645D976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1E7E76B1-C0AF-41A5-9EEB-D05E1D3704A8}" type="datetimeFigureOut">
              <a:rPr lang="en-US" smtClean="0"/>
              <a:pPr/>
              <a:t>5/3/2011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32CB41-BC8E-48B8-B9F4-51E6645D976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1E7E76B1-C0AF-41A5-9EEB-D05E1D3704A8}" type="datetimeFigureOut">
              <a:rPr lang="en-US" smtClean="0"/>
              <a:pPr/>
              <a:t>5/3/2011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6232CB41-BC8E-48B8-B9F4-51E6645D976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1E7E76B1-C0AF-41A5-9EEB-D05E1D3704A8}" type="datetimeFigureOut">
              <a:rPr lang="en-US" smtClean="0"/>
              <a:pPr/>
              <a:t>5/3/2011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6232CB41-BC8E-48B8-B9F4-51E6645D976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http://m.century21.com/1i11/khvb1zqr80h6mtt2r9m66twrq5i11"/>
          <p:cNvPicPr>
            <a:picLocks noChangeAspect="1" noChangeArrowheads="1"/>
          </p:cNvPicPr>
          <p:nvPr/>
        </p:nvPicPr>
        <p:blipFill rotWithShape="1">
          <a:blip r:embed="rId2"/>
          <a:srcRect l="10053" t="10251" r="9947" b="9938"/>
          <a:stretch/>
        </p:blipFill>
        <p:spPr bwMode="auto">
          <a:xfrm>
            <a:off x="1155032" y="1295400"/>
            <a:ext cx="6766560" cy="5062889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-76200"/>
            <a:ext cx="7772400" cy="1470025"/>
          </a:xfrm>
        </p:spPr>
        <p:txBody>
          <a:bodyPr/>
          <a:lstStyle/>
          <a:p>
            <a:r>
              <a:rPr lang="en-US" dirty="0" smtClean="0"/>
              <a:t>Should I Flip This House?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5715000" y="6324600"/>
            <a:ext cx="2946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Photo source: century21.com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524000"/>
            <a:ext cx="8305800" cy="4525963"/>
          </a:xfrm>
        </p:spPr>
        <p:txBody>
          <a:bodyPr/>
          <a:lstStyle/>
          <a:p>
            <a:r>
              <a:rPr lang="en-US" dirty="0" smtClean="0"/>
              <a:t>Mean NPV is ($4,701)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  <a:solidFill>
            <a:srgbClr val="66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Crystal Ball Forecast</a:t>
            </a: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90650" y="2133601"/>
            <a:ext cx="6381750" cy="43304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But if can negotiate a purchase price $10k cheaper, then:</a:t>
            </a:r>
          </a:p>
          <a:p>
            <a:pPr lvl="1"/>
            <a:r>
              <a:rPr lang="en-US" dirty="0" smtClean="0"/>
              <a:t>mean NPV is positive $1,678 </a:t>
            </a:r>
          </a:p>
          <a:p>
            <a:pPr lvl="1"/>
            <a:r>
              <a:rPr lang="en-US" dirty="0" smtClean="0"/>
              <a:t>56% chance NPV will be positive</a:t>
            </a:r>
          </a:p>
          <a:p>
            <a:r>
              <a:rPr lang="en-US" dirty="0" smtClean="0"/>
              <a:t>If can also update and sell faster (months on market estimates of 2,5,8), then:</a:t>
            </a:r>
          </a:p>
          <a:p>
            <a:pPr lvl="1"/>
            <a:r>
              <a:rPr lang="en-US" dirty="0" smtClean="0"/>
              <a:t>mean NPV is positive $4,097 </a:t>
            </a:r>
          </a:p>
          <a:p>
            <a:pPr lvl="1"/>
            <a:r>
              <a:rPr lang="en-US" dirty="0" smtClean="0"/>
              <a:t>61% chance NPV will be positive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Should I Flip This House?           . </a:t>
            </a:r>
            <a:endParaRPr lang="en-US" dirty="0"/>
          </a:p>
        </p:txBody>
      </p:sp>
      <p:sp>
        <p:nvSpPr>
          <p:cNvPr id="4" name="Hexagon 3"/>
          <p:cNvSpPr/>
          <p:nvPr/>
        </p:nvSpPr>
        <p:spPr>
          <a:xfrm>
            <a:off x="6934200" y="152400"/>
            <a:ext cx="1524000" cy="1219200"/>
          </a:xfrm>
          <a:prstGeom prst="hexagon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dirty="0" smtClean="0"/>
              <a:t>NO</a:t>
            </a:r>
            <a:endParaRPr lang="en-US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67000"/>
            <a:ext cx="8229600" cy="1143000"/>
          </a:xfrm>
        </p:spPr>
        <p:txBody>
          <a:bodyPr/>
          <a:lstStyle/>
          <a:p>
            <a:r>
              <a:rPr lang="en-US" dirty="0" smtClean="0"/>
              <a:t>Questions?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6" name="Picture 6" descr="http://m.century21.com/1i11/g8qwers7y5m94kt53gbqfyjyw7i1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343400" y="0"/>
            <a:ext cx="4800600" cy="3600450"/>
          </a:xfrm>
          <a:prstGeom prst="rect">
            <a:avLst/>
          </a:prstGeom>
          <a:noFill/>
        </p:spPr>
      </p:pic>
      <p:pic>
        <p:nvPicPr>
          <p:cNvPr id="15362" name="Picture 2" descr="http://m.century21.com/1i11/d1442hz7ca7s4tt06gnvyrc5m1i1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3276600"/>
            <a:ext cx="4775200" cy="3581400"/>
          </a:xfrm>
          <a:prstGeom prst="rect">
            <a:avLst/>
          </a:prstGeom>
          <a:noFill/>
        </p:spPr>
      </p:pic>
      <p:pic>
        <p:nvPicPr>
          <p:cNvPr id="15364" name="Picture 4" descr="http://m.century21.com/1i11/h6y8h9v8khs4m02v7ee1z5nqr3i1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4775200" cy="3581400"/>
          </a:xfrm>
          <a:prstGeom prst="rect">
            <a:avLst/>
          </a:prstGeom>
          <a:noFill/>
        </p:spPr>
      </p:pic>
      <p:pic>
        <p:nvPicPr>
          <p:cNvPr id="15368" name="Picture 8" descr="http://m.century21.com/1i11/3e6z6rp8kf5hm760sjh6zbe981i1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343400" y="3257550"/>
            <a:ext cx="4800600" cy="3600450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5715000" y="6488668"/>
            <a:ext cx="2946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Photo source: century21.com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28600" y="304800"/>
            <a:ext cx="4267199" cy="3030565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28600" y="3505200"/>
            <a:ext cx="4267200" cy="2983468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677018" y="304801"/>
            <a:ext cx="4181232" cy="303056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677018" y="3505200"/>
            <a:ext cx="4181231" cy="29834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44295376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Upfront cash flows</a:t>
            </a:r>
          </a:p>
          <a:p>
            <a:pPr lvl="1"/>
            <a:r>
              <a:rPr lang="en-US" dirty="0" smtClean="0"/>
              <a:t>Down payment</a:t>
            </a:r>
          </a:p>
          <a:p>
            <a:pPr lvl="1"/>
            <a:r>
              <a:rPr lang="en-US" dirty="0" smtClean="0"/>
              <a:t>Upfront/closing costs</a:t>
            </a:r>
          </a:p>
          <a:p>
            <a:r>
              <a:rPr lang="en-US" dirty="0" smtClean="0"/>
              <a:t>Payments made during ownership</a:t>
            </a:r>
          </a:p>
          <a:p>
            <a:pPr lvl="1"/>
            <a:r>
              <a:rPr lang="en-US" dirty="0" smtClean="0"/>
              <a:t>Mortgage</a:t>
            </a:r>
          </a:p>
          <a:p>
            <a:pPr lvl="1"/>
            <a:r>
              <a:rPr lang="en-US" dirty="0" smtClean="0"/>
              <a:t>Upgrade costs</a:t>
            </a:r>
          </a:p>
          <a:p>
            <a:pPr lvl="1"/>
            <a:r>
              <a:rPr lang="en-US" dirty="0" smtClean="0"/>
              <a:t>Insurance</a:t>
            </a:r>
          </a:p>
          <a:p>
            <a:pPr lvl="1"/>
            <a:r>
              <a:rPr lang="en-US" dirty="0" smtClean="0"/>
              <a:t>Taxes</a:t>
            </a:r>
          </a:p>
          <a:p>
            <a:pPr lvl="1"/>
            <a:r>
              <a:rPr lang="en-US" dirty="0" smtClean="0"/>
              <a:t>HOA</a:t>
            </a:r>
          </a:p>
          <a:p>
            <a:r>
              <a:rPr lang="en-US" dirty="0" smtClean="0"/>
              <a:t>Sale cash flows</a:t>
            </a:r>
          </a:p>
          <a:p>
            <a:pPr lvl="1"/>
            <a:r>
              <a:rPr lang="en-US" dirty="0" smtClean="0"/>
              <a:t>Sale price</a:t>
            </a:r>
          </a:p>
          <a:p>
            <a:pPr lvl="1"/>
            <a:r>
              <a:rPr lang="en-US" dirty="0" smtClean="0"/>
              <a:t>Mortgage repayment</a:t>
            </a:r>
          </a:p>
          <a:p>
            <a:pPr lvl="1"/>
            <a:r>
              <a:rPr lang="en-US" dirty="0" smtClean="0"/>
              <a:t>Closing costs/credits</a:t>
            </a:r>
          </a:p>
          <a:p>
            <a:pPr lvl="1"/>
            <a:endParaRPr lang="en-US" dirty="0" smtClean="0"/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Key Considerations When Flipping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525963"/>
          </a:xfrm>
        </p:spPr>
        <p:txBody>
          <a:bodyPr/>
          <a:lstStyle/>
          <a:p>
            <a:r>
              <a:rPr lang="en-US" dirty="0" smtClean="0"/>
              <a:t>What is uncertain?</a:t>
            </a:r>
          </a:p>
          <a:p>
            <a:pPr lvl="1"/>
            <a:r>
              <a:rPr lang="en-US" dirty="0" smtClean="0"/>
              <a:t>Upgrade costs</a:t>
            </a:r>
          </a:p>
          <a:p>
            <a:pPr lvl="1"/>
            <a:r>
              <a:rPr lang="en-US" dirty="0" smtClean="0"/>
              <a:t>Sales price</a:t>
            </a:r>
          </a:p>
          <a:p>
            <a:pPr lvl="1"/>
            <a:r>
              <a:rPr lang="en-US" dirty="0" smtClean="0"/>
              <a:t>Months on the market</a:t>
            </a:r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r>
              <a:rPr lang="en-US" dirty="0" smtClean="0"/>
              <a:t>How do we decide?</a:t>
            </a:r>
          </a:p>
          <a:p>
            <a:pPr lvl="1"/>
            <a:r>
              <a:rPr lang="en-US" dirty="0" smtClean="0"/>
              <a:t>Positive NPV</a:t>
            </a:r>
          </a:p>
          <a:p>
            <a:pPr lvl="1" algn="ctr">
              <a:buNone/>
            </a:pP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Model Formulation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990600" y="3124200"/>
            <a:ext cx="4038600" cy="457200"/>
          </a:xfrm>
          <a:prstGeom prst="rect">
            <a:avLst/>
          </a:prstGeom>
          <a:solidFill>
            <a:srgbClr val="33CC3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200" dirty="0" smtClean="0">
                <a:solidFill>
                  <a:schemeClr val="tx1"/>
                </a:solidFill>
              </a:rPr>
              <a:t>Crystal Ball Assumptions</a:t>
            </a:r>
            <a:endParaRPr lang="en-US" sz="2200" dirty="0">
              <a:solidFill>
                <a:schemeClr val="tx1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990600" y="4876800"/>
            <a:ext cx="4038600" cy="457200"/>
          </a:xfrm>
          <a:prstGeom prst="rect">
            <a:avLst/>
          </a:prstGeom>
          <a:solidFill>
            <a:srgbClr val="66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200" dirty="0" smtClean="0">
                <a:solidFill>
                  <a:schemeClr val="tx1"/>
                </a:solidFill>
              </a:rPr>
              <a:t>Crystal Ball Forecast</a:t>
            </a:r>
            <a:endParaRPr lang="en-US" sz="22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Down payment</a:t>
            </a:r>
          </a:p>
          <a:p>
            <a:pPr lvl="1"/>
            <a:r>
              <a:rPr lang="en-US" dirty="0" smtClean="0"/>
              <a:t>Calculated based on sale price and percent down</a:t>
            </a:r>
          </a:p>
          <a:p>
            <a:r>
              <a:rPr lang="en-US" dirty="0" smtClean="0"/>
              <a:t>Upfront/closing costs</a:t>
            </a:r>
          </a:p>
          <a:p>
            <a:pPr lvl="1"/>
            <a:r>
              <a:rPr lang="en-US" dirty="0" smtClean="0"/>
              <a:t>Property inspection costs</a:t>
            </a:r>
          </a:p>
          <a:p>
            <a:pPr lvl="1"/>
            <a:r>
              <a:rPr lang="en-US" dirty="0" smtClean="0"/>
              <a:t>Closing costs</a:t>
            </a:r>
          </a:p>
          <a:p>
            <a:pPr lvl="2"/>
            <a:r>
              <a:rPr lang="en-US" sz="1800" dirty="0" smtClean="0"/>
              <a:t>Appraisal, credit report, tax service fee, flood certification, notary/mailings, interest, hazard insurance (1 quarter), tax escrow (1 quarter + 20%), advance property tax (1 quarter), tax credit from seller. attorney, title insurance, title endorsements, deed recording, mortgage recording deed, plotting survey, HOA-1 month fee, HOA - 3 month deposit, HOA - operating contribution </a:t>
            </a:r>
          </a:p>
          <a:p>
            <a:pPr lvl="1"/>
            <a:endParaRPr lang="en-US" dirty="0" smtClean="0"/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Upfront Cash Flows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Number of months until sale:  Estimate high, low, likely based on comparables and realtor input</a:t>
            </a:r>
          </a:p>
          <a:p>
            <a:pPr lvl="2"/>
            <a:r>
              <a:rPr lang="en-US" dirty="0" smtClean="0"/>
              <a:t>Model calculates PV of below</a:t>
            </a:r>
          </a:p>
          <a:p>
            <a:pPr lvl="1"/>
            <a:r>
              <a:rPr lang="en-US" dirty="0" smtClean="0"/>
              <a:t>Upgrade costs: Estimate high, low, likely from contractor</a:t>
            </a:r>
          </a:p>
          <a:p>
            <a:r>
              <a:rPr lang="en-US" dirty="0" smtClean="0"/>
              <a:t>Mortgage</a:t>
            </a:r>
          </a:p>
          <a:p>
            <a:pPr lvl="1"/>
            <a:r>
              <a:rPr lang="en-US" dirty="0" smtClean="0"/>
              <a:t>Model generates amortization table for standard fixed rate mortgage</a:t>
            </a:r>
          </a:p>
          <a:p>
            <a:r>
              <a:rPr lang="en-US" dirty="0" smtClean="0"/>
              <a:t>Insurance: Enter annual rate</a:t>
            </a:r>
          </a:p>
          <a:p>
            <a:r>
              <a:rPr lang="en-US" dirty="0" smtClean="0"/>
              <a:t>Taxes: Enter quarterly amount</a:t>
            </a:r>
          </a:p>
          <a:p>
            <a:r>
              <a:rPr lang="en-US" dirty="0" smtClean="0"/>
              <a:t>HOA: Enter monthly fee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Payments Made During Ownership</a:t>
            </a:r>
          </a:p>
        </p:txBody>
      </p:sp>
      <p:sp>
        <p:nvSpPr>
          <p:cNvPr id="6" name="Rectangle 5"/>
          <p:cNvSpPr/>
          <p:nvPr/>
        </p:nvSpPr>
        <p:spPr>
          <a:xfrm>
            <a:off x="914400" y="1143000"/>
            <a:ext cx="3429000" cy="685800"/>
          </a:xfrm>
          <a:prstGeom prst="rect">
            <a:avLst/>
          </a:prstGeom>
          <a:solidFill>
            <a:srgbClr val="33CC3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200" dirty="0" smtClean="0">
                <a:solidFill>
                  <a:schemeClr val="tx1"/>
                </a:solidFill>
              </a:rPr>
              <a:t>Crystal Ball Assumption</a:t>
            </a:r>
            <a:endParaRPr lang="en-US" sz="22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Sale price: Estimate high, low, likely based on comparables and realtor input</a:t>
            </a:r>
          </a:p>
          <a:p>
            <a:r>
              <a:rPr lang="en-US" dirty="0" smtClean="0"/>
              <a:t>Mortgage repayment</a:t>
            </a:r>
          </a:p>
          <a:p>
            <a:pPr lvl="1"/>
            <a:r>
              <a:rPr lang="en-US" dirty="0" smtClean="0"/>
              <a:t>From amortization table based on months of payments</a:t>
            </a:r>
          </a:p>
          <a:p>
            <a:r>
              <a:rPr lang="en-US" dirty="0" smtClean="0"/>
              <a:t>Closing costs/credits</a:t>
            </a:r>
          </a:p>
          <a:p>
            <a:pPr lvl="1"/>
            <a:r>
              <a:rPr lang="en-US" dirty="0" smtClean="0"/>
              <a:t>Attorney, notary/mailings, escrow refund, tax credit from buyer, HOA - 3 month deposit refund, realtor commissions, transfer taxes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Sale Cash Flows</a:t>
            </a:r>
          </a:p>
        </p:txBody>
      </p:sp>
      <p:sp>
        <p:nvSpPr>
          <p:cNvPr id="5" name="Rectangle 4"/>
          <p:cNvSpPr/>
          <p:nvPr/>
        </p:nvSpPr>
        <p:spPr>
          <a:xfrm>
            <a:off x="914400" y="1143000"/>
            <a:ext cx="3429000" cy="685800"/>
          </a:xfrm>
          <a:prstGeom prst="rect">
            <a:avLst/>
          </a:prstGeom>
          <a:solidFill>
            <a:srgbClr val="33CC3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200" dirty="0" smtClean="0">
                <a:solidFill>
                  <a:schemeClr val="tx1"/>
                </a:solidFill>
              </a:rPr>
              <a:t>Crystal Ball Assumption</a:t>
            </a:r>
            <a:endParaRPr lang="en-US" sz="22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Model</a:t>
            </a:r>
            <a:endParaRPr lang="en-US" dirty="0"/>
          </a:p>
        </p:txBody>
      </p:sp>
      <p:pic>
        <p:nvPicPr>
          <p:cNvPr id="2057" name="Picture 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199" y="1317625"/>
            <a:ext cx="8945245" cy="4854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135</TotalTime>
  <Words>367</Words>
  <Application>Microsoft Office PowerPoint</Application>
  <PresentationFormat>On-screen Show (4:3)</PresentationFormat>
  <Paragraphs>66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Concourse</vt:lpstr>
      <vt:lpstr>Should I Flip This House?</vt:lpstr>
      <vt:lpstr>Slide 2</vt:lpstr>
      <vt:lpstr>Slide 3</vt:lpstr>
      <vt:lpstr>Key Considerations When Flipping</vt:lpstr>
      <vt:lpstr>Model Formulation</vt:lpstr>
      <vt:lpstr>Upfront Cash Flows</vt:lpstr>
      <vt:lpstr>Payments Made During Ownership</vt:lpstr>
      <vt:lpstr>Sale Cash Flows</vt:lpstr>
      <vt:lpstr>The Model</vt:lpstr>
      <vt:lpstr>Crystal Ball Forecast</vt:lpstr>
      <vt:lpstr>Should I Flip This House?           . </vt:lpstr>
      <vt:lpstr>Questions?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Should I buy this house?</dc:title>
  <dc:creator>Oren Livne</dc:creator>
  <cp:lastModifiedBy>Oren Livne</cp:lastModifiedBy>
  <cp:revision>42</cp:revision>
  <dcterms:created xsi:type="dcterms:W3CDTF">2011-04-27T17:37:24Z</dcterms:created>
  <dcterms:modified xsi:type="dcterms:W3CDTF">2011-05-04T01:20:24Z</dcterms:modified>
</cp:coreProperties>
</file>